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5" r:id="rId7"/>
    <p:sldId id="262" r:id="rId8"/>
    <p:sldId id="261"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786DFD-CAA1-4ABF-A645-E634D5A09406}"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BE740-5397-463C-B07E-230A2D45BAB1}" type="slidenum">
              <a:rPr lang="en-US" smtClean="0"/>
              <a:t>‹#›</a:t>
            </a:fld>
            <a:endParaRPr lang="en-US"/>
          </a:p>
        </p:txBody>
      </p:sp>
    </p:spTree>
    <p:extLst>
      <p:ext uri="{BB962C8B-B14F-4D97-AF65-F5344CB8AC3E}">
        <p14:creationId xmlns:p14="http://schemas.microsoft.com/office/powerpoint/2010/main" val="277496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786DFD-CAA1-4ABF-A645-E634D5A09406}"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BE740-5397-463C-B07E-230A2D45BAB1}" type="slidenum">
              <a:rPr lang="en-US" smtClean="0"/>
              <a:t>‹#›</a:t>
            </a:fld>
            <a:endParaRPr lang="en-US"/>
          </a:p>
        </p:txBody>
      </p:sp>
    </p:spTree>
    <p:extLst>
      <p:ext uri="{BB962C8B-B14F-4D97-AF65-F5344CB8AC3E}">
        <p14:creationId xmlns:p14="http://schemas.microsoft.com/office/powerpoint/2010/main" val="324914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786DFD-CAA1-4ABF-A645-E634D5A09406}"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BE740-5397-463C-B07E-230A2D45BAB1}" type="slidenum">
              <a:rPr lang="en-US" smtClean="0"/>
              <a:t>‹#›</a:t>
            </a:fld>
            <a:endParaRPr lang="en-US"/>
          </a:p>
        </p:txBody>
      </p:sp>
    </p:spTree>
    <p:extLst>
      <p:ext uri="{BB962C8B-B14F-4D97-AF65-F5344CB8AC3E}">
        <p14:creationId xmlns:p14="http://schemas.microsoft.com/office/powerpoint/2010/main" val="175549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786DFD-CAA1-4ABF-A645-E634D5A09406}"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BE740-5397-463C-B07E-230A2D45BAB1}" type="slidenum">
              <a:rPr lang="en-US" smtClean="0"/>
              <a:t>‹#›</a:t>
            </a:fld>
            <a:endParaRPr lang="en-US"/>
          </a:p>
        </p:txBody>
      </p:sp>
    </p:spTree>
    <p:extLst>
      <p:ext uri="{BB962C8B-B14F-4D97-AF65-F5344CB8AC3E}">
        <p14:creationId xmlns:p14="http://schemas.microsoft.com/office/powerpoint/2010/main" val="15161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86DFD-CAA1-4ABF-A645-E634D5A09406}"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BE740-5397-463C-B07E-230A2D45BAB1}" type="slidenum">
              <a:rPr lang="en-US" smtClean="0"/>
              <a:t>‹#›</a:t>
            </a:fld>
            <a:endParaRPr lang="en-US"/>
          </a:p>
        </p:txBody>
      </p:sp>
    </p:spTree>
    <p:extLst>
      <p:ext uri="{BB962C8B-B14F-4D97-AF65-F5344CB8AC3E}">
        <p14:creationId xmlns:p14="http://schemas.microsoft.com/office/powerpoint/2010/main" val="165768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786DFD-CAA1-4ABF-A645-E634D5A09406}"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BE740-5397-463C-B07E-230A2D45BAB1}" type="slidenum">
              <a:rPr lang="en-US" smtClean="0"/>
              <a:t>‹#›</a:t>
            </a:fld>
            <a:endParaRPr lang="en-US"/>
          </a:p>
        </p:txBody>
      </p:sp>
    </p:spTree>
    <p:extLst>
      <p:ext uri="{BB962C8B-B14F-4D97-AF65-F5344CB8AC3E}">
        <p14:creationId xmlns:p14="http://schemas.microsoft.com/office/powerpoint/2010/main" val="249913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786DFD-CAA1-4ABF-A645-E634D5A09406}"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BBE740-5397-463C-B07E-230A2D45BAB1}" type="slidenum">
              <a:rPr lang="en-US" smtClean="0"/>
              <a:t>‹#›</a:t>
            </a:fld>
            <a:endParaRPr lang="en-US"/>
          </a:p>
        </p:txBody>
      </p:sp>
    </p:spTree>
    <p:extLst>
      <p:ext uri="{BB962C8B-B14F-4D97-AF65-F5344CB8AC3E}">
        <p14:creationId xmlns:p14="http://schemas.microsoft.com/office/powerpoint/2010/main" val="232072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786DFD-CAA1-4ABF-A645-E634D5A09406}"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BBE740-5397-463C-B07E-230A2D45BAB1}" type="slidenum">
              <a:rPr lang="en-US" smtClean="0"/>
              <a:t>‹#›</a:t>
            </a:fld>
            <a:endParaRPr lang="en-US"/>
          </a:p>
        </p:txBody>
      </p:sp>
    </p:spTree>
    <p:extLst>
      <p:ext uri="{BB962C8B-B14F-4D97-AF65-F5344CB8AC3E}">
        <p14:creationId xmlns:p14="http://schemas.microsoft.com/office/powerpoint/2010/main" val="406615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86DFD-CAA1-4ABF-A645-E634D5A09406}"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BBE740-5397-463C-B07E-230A2D45BAB1}" type="slidenum">
              <a:rPr lang="en-US" smtClean="0"/>
              <a:t>‹#›</a:t>
            </a:fld>
            <a:endParaRPr lang="en-US"/>
          </a:p>
        </p:txBody>
      </p:sp>
    </p:spTree>
    <p:extLst>
      <p:ext uri="{BB962C8B-B14F-4D97-AF65-F5344CB8AC3E}">
        <p14:creationId xmlns:p14="http://schemas.microsoft.com/office/powerpoint/2010/main" val="390422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86DFD-CAA1-4ABF-A645-E634D5A09406}"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BE740-5397-463C-B07E-230A2D45BAB1}" type="slidenum">
              <a:rPr lang="en-US" smtClean="0"/>
              <a:t>‹#›</a:t>
            </a:fld>
            <a:endParaRPr lang="en-US"/>
          </a:p>
        </p:txBody>
      </p:sp>
    </p:spTree>
    <p:extLst>
      <p:ext uri="{BB962C8B-B14F-4D97-AF65-F5344CB8AC3E}">
        <p14:creationId xmlns:p14="http://schemas.microsoft.com/office/powerpoint/2010/main" val="103107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86DFD-CAA1-4ABF-A645-E634D5A09406}"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BE740-5397-463C-B07E-230A2D45BAB1}" type="slidenum">
              <a:rPr lang="en-US" smtClean="0"/>
              <a:t>‹#›</a:t>
            </a:fld>
            <a:endParaRPr lang="en-US"/>
          </a:p>
        </p:txBody>
      </p:sp>
    </p:spTree>
    <p:extLst>
      <p:ext uri="{BB962C8B-B14F-4D97-AF65-F5344CB8AC3E}">
        <p14:creationId xmlns:p14="http://schemas.microsoft.com/office/powerpoint/2010/main" val="67828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86DFD-CAA1-4ABF-A645-E634D5A09406}" type="datetimeFigureOut">
              <a:rPr lang="en-US" smtClean="0"/>
              <a:t>10/31/2016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BE740-5397-463C-B07E-230A2D45BAB1}" type="slidenum">
              <a:rPr lang="en-US" smtClean="0"/>
              <a:t>‹#›</a:t>
            </a:fld>
            <a:endParaRPr lang="en-US"/>
          </a:p>
        </p:txBody>
      </p:sp>
    </p:spTree>
    <p:extLst>
      <p:ext uri="{BB962C8B-B14F-4D97-AF65-F5344CB8AC3E}">
        <p14:creationId xmlns:p14="http://schemas.microsoft.com/office/powerpoint/2010/main" val="29092667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echno-aide.com/stealth-core-and-stealth-cote-spong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techno-aide.com/blo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3" y="1676400"/>
            <a:ext cx="9144000" cy="3962400"/>
          </a:xfrm>
          <a:prstGeom prst="rect">
            <a:avLst/>
          </a:prstGeom>
        </p:spPr>
      </p:pic>
      <p:sp>
        <p:nvSpPr>
          <p:cNvPr id="2" name="Title 1"/>
          <p:cNvSpPr>
            <a:spLocks noGrp="1"/>
          </p:cNvSpPr>
          <p:nvPr>
            <p:ph type="ctrTitle"/>
          </p:nvPr>
        </p:nvSpPr>
        <p:spPr>
          <a:xfrm>
            <a:off x="1295400" y="838200"/>
            <a:ext cx="7848600" cy="2209800"/>
          </a:xfrm>
        </p:spPr>
        <p:txBody>
          <a:bodyPr>
            <a:normAutofit fontScale="90000"/>
          </a:bodyPr>
          <a:lstStyle/>
          <a:p>
            <a:r>
              <a:rPr lang="en-US" sz="8000" b="1" dirty="0" smtClean="0">
                <a:solidFill>
                  <a:srgbClr val="FF0000"/>
                </a:solidFill>
              </a:rPr>
              <a:t>Techno-Aide</a:t>
            </a:r>
            <a:r>
              <a:rPr lang="en-US" sz="6000" b="1" dirty="0" smtClean="0"/>
              <a:t/>
            </a:r>
            <a:br>
              <a:rPr lang="en-US" sz="6000" b="1" dirty="0" smtClean="0"/>
            </a:br>
            <a:r>
              <a:rPr lang="en-US" b="1" dirty="0" smtClean="0"/>
              <a:t>Coated &amp; Non-Coated </a:t>
            </a:r>
            <a:br>
              <a:rPr lang="en-US" b="1" dirty="0" smtClean="0"/>
            </a:br>
            <a:r>
              <a:rPr lang="en-US" b="1" dirty="0" smtClean="0"/>
              <a:t>Spong</a:t>
            </a:r>
            <a:r>
              <a:rPr lang="en-US" dirty="0" smtClean="0"/>
              <a:t>es</a:t>
            </a:r>
            <a:endParaRPr lang="en-US" dirty="0"/>
          </a:p>
        </p:txBody>
      </p:sp>
      <p:sp>
        <p:nvSpPr>
          <p:cNvPr id="3" name="Subtitle 2"/>
          <p:cNvSpPr>
            <a:spLocks noGrp="1"/>
          </p:cNvSpPr>
          <p:nvPr>
            <p:ph type="subTitle" idx="1"/>
          </p:nvPr>
        </p:nvSpPr>
        <p:spPr>
          <a:xfrm>
            <a:off x="5562600" y="5867400"/>
            <a:ext cx="3478306" cy="842513"/>
          </a:xfrm>
        </p:spPr>
        <p:txBody>
          <a:bodyPr>
            <a:normAutofit fontScale="85000" lnSpcReduction="20000"/>
          </a:bodyPr>
          <a:lstStyle/>
          <a:p>
            <a:pPr algn="l"/>
            <a:r>
              <a:rPr lang="en-US" sz="1700" dirty="0">
                <a:solidFill>
                  <a:schemeClr val="tx1"/>
                </a:solidFill>
              </a:rPr>
              <a:t>b</a:t>
            </a:r>
            <a:r>
              <a:rPr lang="en-US" sz="1700" dirty="0" smtClean="0">
                <a:solidFill>
                  <a:schemeClr val="tx1"/>
                </a:solidFill>
              </a:rPr>
              <a:t>y: Teresa Quirante RT R.M.</a:t>
            </a:r>
          </a:p>
          <a:p>
            <a:pPr algn="l">
              <a:spcBef>
                <a:spcPts val="0"/>
              </a:spcBef>
            </a:pPr>
            <a:r>
              <a:rPr lang="en-US" sz="1700" dirty="0" smtClean="0">
                <a:solidFill>
                  <a:schemeClr val="tx1"/>
                </a:solidFill>
              </a:rPr>
              <a:t>       National Sales &amp; Marketing Manager</a:t>
            </a:r>
          </a:p>
          <a:p>
            <a:pPr algn="l">
              <a:spcBef>
                <a:spcPts val="0"/>
              </a:spcBef>
            </a:pPr>
            <a:r>
              <a:rPr lang="en-US" sz="1700" dirty="0" smtClean="0">
                <a:solidFill>
                  <a:schemeClr val="tx1"/>
                </a:solidFill>
              </a:rPr>
              <a:t>       Nashville, Tennessee USA   </a:t>
            </a:r>
          </a:p>
          <a:p>
            <a:pPr algn="l">
              <a:spcBef>
                <a:spcPts val="0"/>
              </a:spcBef>
            </a:pPr>
            <a:r>
              <a:rPr lang="en-US" sz="1700" dirty="0">
                <a:solidFill>
                  <a:schemeClr val="tx1"/>
                </a:solidFill>
              </a:rPr>
              <a:t> </a:t>
            </a:r>
            <a:r>
              <a:rPr lang="en-US" sz="1700" dirty="0" smtClean="0">
                <a:solidFill>
                  <a:schemeClr val="tx1"/>
                </a:solidFill>
              </a:rPr>
              <a:t>      </a:t>
            </a:r>
            <a:r>
              <a:rPr lang="en-US" sz="1700" dirty="0" smtClean="0">
                <a:solidFill>
                  <a:schemeClr val="tx1"/>
                </a:solidFill>
              </a:rPr>
              <a:t>1-800-251-2629</a:t>
            </a:r>
            <a:r>
              <a:rPr lang="en-US" sz="1700" dirty="0" smtClean="0">
                <a:solidFill>
                  <a:schemeClr val="tx1"/>
                </a:solidFill>
              </a:rPr>
              <a:t>                                             </a:t>
            </a:r>
            <a:r>
              <a:rPr lang="en-US" sz="1700" dirty="0" smtClean="0">
                <a:solidFill>
                  <a:schemeClr val="tx1"/>
                </a:solidFill>
              </a:rPr>
              <a:t> </a:t>
            </a:r>
          </a:p>
          <a:p>
            <a:pPr algn="l">
              <a:spcBef>
                <a:spcPts val="0"/>
              </a:spcBef>
            </a:pPr>
            <a:endParaRPr lang="en-US" sz="1600" dirty="0">
              <a:solidFill>
                <a:schemeClr val="tx1"/>
              </a:solidFill>
            </a:endParaRPr>
          </a:p>
        </p:txBody>
      </p:sp>
      <p:sp>
        <p:nvSpPr>
          <p:cNvPr id="7" name="Rectangle 6"/>
          <p:cNvSpPr/>
          <p:nvPr/>
        </p:nvSpPr>
        <p:spPr>
          <a:xfrm>
            <a:off x="2895600" y="4572000"/>
            <a:ext cx="33528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90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a:xfrm>
            <a:off x="533400" y="1447800"/>
            <a:ext cx="8229600" cy="5029200"/>
          </a:xfrm>
        </p:spPr>
        <p:txBody>
          <a:bodyPr>
            <a:noAutofit/>
          </a:bodyPr>
          <a:lstStyle/>
          <a:p>
            <a:pPr marL="0" indent="0" algn="ctr">
              <a:buNone/>
            </a:pPr>
            <a:r>
              <a:rPr lang="en-US" dirty="0" smtClean="0"/>
              <a:t>To see a short clip video on how we manufacture our sponges or to learn more about Techno-Aide’s Stealth Core and Stealth Cote technology, we invite you to visit our website by clicking the link below :  </a:t>
            </a:r>
            <a:r>
              <a:rPr lang="en-US" sz="6000" b="1" dirty="0" smtClean="0">
                <a:solidFill>
                  <a:srgbClr val="FFFF00"/>
                </a:solidFill>
                <a:hlinkClick r:id="rId2"/>
              </a:rPr>
              <a:t>Techno-Aide Sponges</a:t>
            </a:r>
            <a:endParaRPr lang="en-US" sz="6000" b="1" dirty="0">
              <a:solidFill>
                <a:srgbClr val="FFFF00"/>
              </a:solidFill>
            </a:endParaRPr>
          </a:p>
        </p:txBody>
      </p:sp>
    </p:spTree>
    <p:extLst>
      <p:ext uri="{BB962C8B-B14F-4D97-AF65-F5344CB8AC3E}">
        <p14:creationId xmlns:p14="http://schemas.microsoft.com/office/powerpoint/2010/main" val="347483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Non-Coated Sponges</a:t>
            </a:r>
            <a:endParaRPr lang="en-US" dirty="0"/>
          </a:p>
        </p:txBody>
      </p:sp>
      <p:sp>
        <p:nvSpPr>
          <p:cNvPr id="3" name="Content Placeholder 2"/>
          <p:cNvSpPr>
            <a:spLocks noGrp="1"/>
          </p:cNvSpPr>
          <p:nvPr>
            <p:ph idx="1"/>
          </p:nvPr>
        </p:nvSpPr>
        <p:spPr>
          <a:xfrm>
            <a:off x="457200" y="1600201"/>
            <a:ext cx="7918450" cy="1676400"/>
          </a:xfrm>
        </p:spPr>
        <p:txBody>
          <a:bodyPr>
            <a:normAutofit/>
          </a:bodyPr>
          <a:lstStyle/>
          <a:p>
            <a:pPr marL="0" indent="0" algn="just">
              <a:buNone/>
            </a:pPr>
            <a:r>
              <a:rPr lang="en-US" sz="2000" dirty="0" smtClean="0"/>
              <a:t>Non-Coated sponges are an economical means to help position patients during various radiology examinations. Available in standard and firm composites, they provide the support needed with hard-to-position patients.  </a:t>
            </a:r>
            <a:endParaRPr lang="en-US" sz="2000" dirty="0"/>
          </a:p>
        </p:txBody>
      </p:sp>
      <p:pic>
        <p:nvPicPr>
          <p:cNvPr id="5123" name="Picture 3" descr="C:\Users\tquirante.AECO\Pictures\JPEG\JPEG\YCAK_sc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358" y="2895600"/>
            <a:ext cx="48641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5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Coated Sponges</a:t>
            </a:r>
            <a:endParaRPr lang="en-US" dirty="0"/>
          </a:p>
        </p:txBody>
      </p:sp>
      <p:sp>
        <p:nvSpPr>
          <p:cNvPr id="3" name="Content Placeholder 2"/>
          <p:cNvSpPr>
            <a:spLocks noGrp="1"/>
          </p:cNvSpPr>
          <p:nvPr>
            <p:ph idx="1"/>
          </p:nvPr>
        </p:nvSpPr>
        <p:spPr/>
        <p:txBody>
          <a:bodyPr>
            <a:normAutofit/>
          </a:bodyPr>
          <a:lstStyle/>
          <a:p>
            <a:pPr marL="0" indent="0" algn="just">
              <a:buNone/>
            </a:pPr>
            <a:r>
              <a:rPr lang="en-US" sz="2000" dirty="0" smtClean="0"/>
              <a:t>Coated sponges are more expensive, but provide a barrier to the foam which allows technologist to clean the surface in between patients. This barrier meets OSHA and Joint Commission Requirements for cleaning and safety for patients. </a:t>
            </a:r>
            <a:endParaRPr lang="en-US" sz="2000" dirty="0"/>
          </a:p>
        </p:txBody>
      </p:sp>
      <p:pic>
        <p:nvPicPr>
          <p:cNvPr id="6146" name="Picture 2" descr="C:\Users\tquirante.AECO\Pictures\JPEG\2016 New\YCAJ_Sc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76600"/>
            <a:ext cx="7620001"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5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Coated –vs-Non-Coated Sponges</a:t>
            </a:r>
            <a:endParaRPr lang="en-US" dirty="0"/>
          </a:p>
        </p:txBody>
      </p:sp>
      <p:sp>
        <p:nvSpPr>
          <p:cNvPr id="3" name="Content Placeholder 2"/>
          <p:cNvSpPr>
            <a:spLocks noGrp="1"/>
          </p:cNvSpPr>
          <p:nvPr>
            <p:ph idx="1"/>
          </p:nvPr>
        </p:nvSpPr>
        <p:spPr/>
        <p:txBody>
          <a:bodyPr>
            <a:normAutofit/>
          </a:bodyPr>
          <a:lstStyle/>
          <a:p>
            <a:r>
              <a:rPr lang="en-US" sz="2000" b="1" dirty="0" smtClean="0">
                <a:solidFill>
                  <a:schemeClr val="accent3">
                    <a:lumMod val="60000"/>
                    <a:lumOff val="40000"/>
                  </a:schemeClr>
                </a:solidFill>
              </a:rPr>
              <a:t>Non-Coated</a:t>
            </a:r>
            <a:r>
              <a:rPr lang="en-US" sz="2000" dirty="0" smtClean="0"/>
              <a:t> sponges are virtually invisible in the x-ray image. But they don’t provide the cleanable barrier in between patients. </a:t>
            </a:r>
          </a:p>
          <a:p>
            <a:pPr marL="0" indent="0">
              <a:buNone/>
            </a:pPr>
            <a:endParaRPr lang="en-US" sz="2000" dirty="0" smtClean="0"/>
          </a:p>
          <a:p>
            <a:r>
              <a:rPr lang="en-US" sz="2000" b="1" dirty="0" smtClean="0">
                <a:solidFill>
                  <a:schemeClr val="accent3">
                    <a:lumMod val="60000"/>
                    <a:lumOff val="40000"/>
                  </a:schemeClr>
                </a:solidFill>
              </a:rPr>
              <a:t>Coated sponges </a:t>
            </a:r>
            <a:r>
              <a:rPr lang="en-US" sz="2000" dirty="0" smtClean="0"/>
              <a:t>provide the barrier required for cleaning, but do to the additional chemical coating required for this barrier, a ghosting appearance is always present. </a:t>
            </a:r>
            <a:endParaRPr lang="en-US" sz="2000" dirty="0"/>
          </a:p>
        </p:txBody>
      </p:sp>
      <p:pic>
        <p:nvPicPr>
          <p:cNvPr id="7170" name="Picture 2" descr="C:\Users\tquirante.AECO\Pictures\JPEG\JPEG\YCAL_Sce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733800"/>
            <a:ext cx="3962400" cy="264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62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Stealth Sponges</a:t>
            </a:r>
            <a:endParaRPr lang="en-US" dirty="0"/>
          </a:p>
        </p:txBody>
      </p:sp>
      <p:sp>
        <p:nvSpPr>
          <p:cNvPr id="3" name="Content Placeholder 2"/>
          <p:cNvSpPr>
            <a:spLocks noGrp="1"/>
          </p:cNvSpPr>
          <p:nvPr>
            <p:ph idx="1"/>
          </p:nvPr>
        </p:nvSpPr>
        <p:spPr>
          <a:xfrm>
            <a:off x="510725" y="1421512"/>
            <a:ext cx="8229600" cy="4525963"/>
          </a:xfrm>
        </p:spPr>
        <p:txBody>
          <a:bodyPr>
            <a:normAutofit/>
          </a:bodyPr>
          <a:lstStyle/>
          <a:p>
            <a:pPr marL="0" indent="0" algn="just">
              <a:buNone/>
            </a:pPr>
            <a:r>
              <a:rPr lang="en-US" sz="2000" dirty="0" smtClean="0"/>
              <a:t>Improved design and patented chemical formulas has made the Techno-Aide Stealth line of sponges the best on the market! Coated sponges have minimal ghosting and no line artifacts like other sponges on the market. </a:t>
            </a:r>
            <a:endParaRPr lang="en-US" sz="2000" dirty="0"/>
          </a:p>
        </p:txBody>
      </p:sp>
      <p:pic>
        <p:nvPicPr>
          <p:cNvPr id="4" name="Picture 2" descr="C:\Users\tquirante.AECO\Pictures\Photos to FIX for WEB\sponges\StealthCoreFingerSpo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19400"/>
            <a:ext cx="2627185"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tquirante.AECO\Pictures\Photos to FIX for WEB\sponges\competitor finger spo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9219" y="2872004"/>
            <a:ext cx="2595282" cy="34603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07701" y="5985460"/>
            <a:ext cx="1066800" cy="369332"/>
          </a:xfrm>
          <a:prstGeom prst="rect">
            <a:avLst/>
          </a:prstGeom>
          <a:noFill/>
        </p:spPr>
        <p:txBody>
          <a:bodyPr wrap="square" rtlCol="0">
            <a:spAutoFit/>
          </a:bodyPr>
          <a:lstStyle/>
          <a:p>
            <a:r>
              <a:rPr lang="en-US" b="1" dirty="0" err="1" smtClean="0">
                <a:solidFill>
                  <a:srgbClr val="FF0000"/>
                </a:solidFill>
              </a:rPr>
              <a:t>ScanCoat</a:t>
            </a:r>
            <a:endParaRPr lang="en-US" b="1" dirty="0">
              <a:solidFill>
                <a:srgbClr val="FF0000"/>
              </a:solidFill>
            </a:endParaRPr>
          </a:p>
        </p:txBody>
      </p:sp>
      <p:sp>
        <p:nvSpPr>
          <p:cNvPr id="7" name="TextBox 6"/>
          <p:cNvSpPr txBox="1"/>
          <p:nvPr/>
        </p:nvSpPr>
        <p:spPr>
          <a:xfrm>
            <a:off x="1443318" y="5932855"/>
            <a:ext cx="1447800" cy="369332"/>
          </a:xfrm>
          <a:prstGeom prst="rect">
            <a:avLst/>
          </a:prstGeom>
          <a:noFill/>
        </p:spPr>
        <p:txBody>
          <a:bodyPr wrap="square" rtlCol="0">
            <a:spAutoFit/>
          </a:bodyPr>
          <a:lstStyle/>
          <a:p>
            <a:r>
              <a:rPr lang="en-US" b="1" dirty="0" err="1" smtClean="0">
                <a:solidFill>
                  <a:srgbClr val="92D050"/>
                </a:solidFill>
              </a:rPr>
              <a:t>StealthCote</a:t>
            </a:r>
            <a:endParaRPr lang="en-US" b="1" dirty="0">
              <a:solidFill>
                <a:srgbClr val="92D050"/>
              </a:solidFill>
            </a:endParaRPr>
          </a:p>
        </p:txBody>
      </p:sp>
      <p:sp>
        <p:nvSpPr>
          <p:cNvPr id="8" name="Rectangle 7"/>
          <p:cNvSpPr/>
          <p:nvPr/>
        </p:nvSpPr>
        <p:spPr>
          <a:xfrm>
            <a:off x="556447" y="2819400"/>
            <a:ext cx="859554" cy="646331"/>
          </a:xfrm>
          <a:prstGeom prst="rect">
            <a:avLst/>
          </a:prstGeom>
        </p:spPr>
        <p:txBody>
          <a:bodyPr wrap="square">
            <a:spAutoFit/>
          </a:bodyPr>
          <a:lstStyle/>
          <a:p>
            <a:pPr algn="ctr"/>
            <a:r>
              <a:rPr lang="en-US" b="1" dirty="0" smtClean="0"/>
              <a:t>Great image</a:t>
            </a:r>
            <a:endParaRPr lang="en-US" b="1" dirty="0"/>
          </a:p>
        </p:txBody>
      </p:sp>
      <p:sp>
        <p:nvSpPr>
          <p:cNvPr id="9" name="Rectangle 8"/>
          <p:cNvSpPr/>
          <p:nvPr/>
        </p:nvSpPr>
        <p:spPr>
          <a:xfrm>
            <a:off x="7291995" y="2870142"/>
            <a:ext cx="1600729" cy="646331"/>
          </a:xfrm>
          <a:prstGeom prst="rect">
            <a:avLst/>
          </a:prstGeom>
        </p:spPr>
        <p:txBody>
          <a:bodyPr wrap="square">
            <a:spAutoFit/>
          </a:bodyPr>
          <a:lstStyle/>
          <a:p>
            <a:pPr algn="ctr"/>
            <a:r>
              <a:rPr lang="en-US" b="1" dirty="0" smtClean="0"/>
              <a:t>Unacceptable image</a:t>
            </a:r>
            <a:endParaRPr lang="en-US" b="1" dirty="0"/>
          </a:p>
        </p:txBody>
      </p:sp>
      <p:cxnSp>
        <p:nvCxnSpPr>
          <p:cNvPr id="11" name="Straight Connector 10"/>
          <p:cNvCxnSpPr/>
          <p:nvPr/>
        </p:nvCxnSpPr>
        <p:spPr>
          <a:xfrm>
            <a:off x="556447" y="2590800"/>
            <a:ext cx="8206553"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86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4110318" cy="1143000"/>
          </a:xfrm>
        </p:spPr>
        <p:txBody>
          <a:bodyPr>
            <a:normAutofit/>
          </a:bodyPr>
          <a:lstStyle/>
          <a:p>
            <a:r>
              <a:rPr lang="en-US" dirty="0" smtClean="0"/>
              <a:t>Stealth Sponges</a:t>
            </a:r>
            <a:endParaRPr lang="en-US" dirty="0"/>
          </a:p>
        </p:txBody>
      </p:sp>
      <p:sp>
        <p:nvSpPr>
          <p:cNvPr id="3" name="Content Placeholder 2"/>
          <p:cNvSpPr>
            <a:spLocks noGrp="1"/>
          </p:cNvSpPr>
          <p:nvPr>
            <p:ph idx="1"/>
          </p:nvPr>
        </p:nvSpPr>
        <p:spPr>
          <a:xfrm>
            <a:off x="5257800" y="3810000"/>
            <a:ext cx="3581400" cy="2504535"/>
          </a:xfrm>
        </p:spPr>
        <p:txBody>
          <a:bodyPr>
            <a:normAutofit/>
          </a:bodyPr>
          <a:lstStyle/>
          <a:p>
            <a:pPr marL="0" indent="0" algn="ctr">
              <a:spcBef>
                <a:spcPts val="0"/>
              </a:spcBef>
              <a:buNone/>
            </a:pPr>
            <a:r>
              <a:rPr lang="en-US" sz="2000" dirty="0" smtClean="0"/>
              <a:t>Are images speak for themselves when compared side by side with our competition.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819400"/>
            <a:ext cx="4724400" cy="380968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109" y="228600"/>
            <a:ext cx="4724400" cy="2410702"/>
          </a:xfrm>
          <a:prstGeom prst="rect">
            <a:avLst/>
          </a:prstGeom>
        </p:spPr>
      </p:pic>
    </p:spTree>
    <p:extLst>
      <p:ext uri="{BB962C8B-B14F-4D97-AF65-F5344CB8AC3E}">
        <p14:creationId xmlns:p14="http://schemas.microsoft.com/office/powerpoint/2010/main" val="35715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Stealth Cote Sponges</a:t>
            </a:r>
            <a:endParaRPr lang="en-US" dirty="0"/>
          </a:p>
        </p:txBody>
      </p:sp>
      <p:sp>
        <p:nvSpPr>
          <p:cNvPr id="3" name="Content Placeholder 2"/>
          <p:cNvSpPr>
            <a:spLocks noGrp="1"/>
          </p:cNvSpPr>
          <p:nvPr>
            <p:ph idx="1"/>
          </p:nvPr>
        </p:nvSpPr>
        <p:spPr>
          <a:xfrm>
            <a:off x="409575" y="1676400"/>
            <a:ext cx="4267200" cy="4724400"/>
          </a:xfrm>
        </p:spPr>
        <p:txBody>
          <a:bodyPr>
            <a:normAutofit/>
          </a:bodyPr>
          <a:lstStyle/>
          <a:p>
            <a:pPr marL="0" indent="0">
              <a:buNone/>
            </a:pPr>
            <a:r>
              <a:rPr lang="en-US" sz="2000" dirty="0" smtClean="0"/>
              <a:t>There is a big difference between line artifacts and minimal ghosting. Line artifacts like that seen with </a:t>
            </a:r>
            <a:r>
              <a:rPr lang="en-US" sz="2000" dirty="0" err="1" smtClean="0"/>
              <a:t>ScanCoat</a:t>
            </a:r>
            <a:r>
              <a:rPr lang="en-US" sz="2000" dirty="0" smtClean="0"/>
              <a:t> are not acceptable! Minimal ghosting does not interfere with interpretation.</a:t>
            </a:r>
            <a:endParaRPr lang="en-US" sz="2000" dirty="0"/>
          </a:p>
        </p:txBody>
      </p:sp>
      <p:pic>
        <p:nvPicPr>
          <p:cNvPr id="3075" name="Picture 3" descr="C:\Users\tquirante.AECO\Pictures\Photos to FIX for WEB\sponges\ScanCoat Testing\IMG_81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812752" cy="38211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25976" y="2209800"/>
            <a:ext cx="1066800" cy="369332"/>
          </a:xfrm>
          <a:prstGeom prst="rect">
            <a:avLst/>
          </a:prstGeom>
          <a:noFill/>
        </p:spPr>
        <p:txBody>
          <a:bodyPr wrap="square" rtlCol="0">
            <a:spAutoFit/>
          </a:bodyPr>
          <a:lstStyle/>
          <a:p>
            <a:r>
              <a:rPr lang="en-US" b="1" dirty="0" err="1" smtClean="0"/>
              <a:t>ScanCoat</a:t>
            </a:r>
            <a:endParaRPr lang="en-US" b="1" dirty="0"/>
          </a:p>
        </p:txBody>
      </p:sp>
      <p:sp>
        <p:nvSpPr>
          <p:cNvPr id="7" name="TextBox 6"/>
          <p:cNvSpPr txBox="1"/>
          <p:nvPr/>
        </p:nvSpPr>
        <p:spPr>
          <a:xfrm>
            <a:off x="6162370" y="4724400"/>
            <a:ext cx="1447800" cy="369332"/>
          </a:xfrm>
          <a:prstGeom prst="rect">
            <a:avLst/>
          </a:prstGeom>
          <a:noFill/>
        </p:spPr>
        <p:txBody>
          <a:bodyPr wrap="square" rtlCol="0">
            <a:spAutoFit/>
          </a:bodyPr>
          <a:lstStyle/>
          <a:p>
            <a:r>
              <a:rPr lang="en-US" b="1" dirty="0" err="1" smtClean="0"/>
              <a:t>StealthCote</a:t>
            </a:r>
            <a:endParaRPr lang="en-US" b="1" dirty="0"/>
          </a:p>
        </p:txBody>
      </p:sp>
      <p:pic>
        <p:nvPicPr>
          <p:cNvPr id="3076" name="Picture 4" descr="C:\Users\tquirante.AECO\Pictures\JPEG\JPEG\YCAKsce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68212"/>
            <a:ext cx="3867150" cy="271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42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Stealth Sponges</a:t>
            </a:r>
            <a:endParaRPr lang="en-US" dirty="0"/>
          </a:p>
        </p:txBody>
      </p:sp>
      <p:sp>
        <p:nvSpPr>
          <p:cNvPr id="3" name="Content Placeholder 2"/>
          <p:cNvSpPr>
            <a:spLocks noGrp="1"/>
          </p:cNvSpPr>
          <p:nvPr>
            <p:ph idx="1"/>
          </p:nvPr>
        </p:nvSpPr>
        <p:spPr>
          <a:xfrm>
            <a:off x="304800" y="1919495"/>
            <a:ext cx="3048000" cy="2143992"/>
          </a:xfrm>
        </p:spPr>
        <p:txBody>
          <a:bodyPr>
            <a:normAutofit/>
          </a:bodyPr>
          <a:lstStyle/>
          <a:p>
            <a:pPr marL="0" indent="0" algn="just">
              <a:buNone/>
            </a:pPr>
            <a:r>
              <a:rPr lang="en-US" sz="2000" dirty="0" smtClean="0"/>
              <a:t>A Lumbar Oblique using the Stealth Cote 45 degree spinal wedge. Our coated wedge is not seen in the                         x-ray image under normal radiographic techniques. </a:t>
            </a:r>
            <a:endParaRPr lang="en-US" sz="2000" dirty="0"/>
          </a:p>
        </p:txBody>
      </p:sp>
      <p:pic>
        <p:nvPicPr>
          <p:cNvPr id="2051" name="Picture 3" descr="C:\Users\tquirante.AECO\Pictures\Photos to FIX for WEB\sponges\LPO  Lumbar spine with Stealth Spinal We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276" y="1666008"/>
            <a:ext cx="1845470" cy="3053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quirante.AECO\Pictures\Photos to FIX for WEB\sponges\ScanCoat Testing\IMG_81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829" y="1564618"/>
            <a:ext cx="3111847" cy="32566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79875" y="1734829"/>
            <a:ext cx="1371599" cy="369332"/>
          </a:xfrm>
          <a:prstGeom prst="rect">
            <a:avLst/>
          </a:prstGeom>
          <a:noFill/>
        </p:spPr>
        <p:txBody>
          <a:bodyPr wrap="square" rtlCol="0">
            <a:spAutoFit/>
          </a:bodyPr>
          <a:lstStyle/>
          <a:p>
            <a:pPr algn="ctr"/>
            <a:r>
              <a:rPr lang="en-US" b="1" dirty="0" err="1" smtClean="0"/>
              <a:t>ScanCoat</a:t>
            </a:r>
            <a:endParaRPr lang="en-US" b="1" dirty="0"/>
          </a:p>
        </p:txBody>
      </p:sp>
      <p:sp>
        <p:nvSpPr>
          <p:cNvPr id="8" name="TextBox 7"/>
          <p:cNvSpPr txBox="1"/>
          <p:nvPr/>
        </p:nvSpPr>
        <p:spPr>
          <a:xfrm>
            <a:off x="6556075" y="4212166"/>
            <a:ext cx="1581665" cy="369332"/>
          </a:xfrm>
          <a:prstGeom prst="rect">
            <a:avLst/>
          </a:prstGeom>
          <a:noFill/>
        </p:spPr>
        <p:txBody>
          <a:bodyPr wrap="square" rtlCol="0">
            <a:spAutoFit/>
          </a:bodyPr>
          <a:lstStyle/>
          <a:p>
            <a:pPr algn="ctr"/>
            <a:r>
              <a:rPr lang="en-US" b="1" dirty="0" err="1" smtClean="0"/>
              <a:t>StealthCote</a:t>
            </a:r>
            <a:endParaRPr lang="en-US" b="1" dirty="0"/>
          </a:p>
        </p:txBody>
      </p:sp>
      <p:pic>
        <p:nvPicPr>
          <p:cNvPr id="2054" name="Picture 6" descr="C:\Users\tquirante.AECO\Pictures\JPEG\JPEG\YCBD_sce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581498"/>
            <a:ext cx="2736504" cy="182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DOSE CREEP</a:t>
            </a:r>
            <a:endParaRPr lang="en-US" dirty="0"/>
          </a:p>
        </p:txBody>
      </p:sp>
      <p:sp>
        <p:nvSpPr>
          <p:cNvPr id="3" name="Content Placeholder 2"/>
          <p:cNvSpPr>
            <a:spLocks noGrp="1"/>
          </p:cNvSpPr>
          <p:nvPr>
            <p:ph idx="1"/>
          </p:nvPr>
        </p:nvSpPr>
        <p:spPr>
          <a:xfrm>
            <a:off x="457200" y="1219201"/>
            <a:ext cx="8229600" cy="3276600"/>
          </a:xfrm>
        </p:spPr>
        <p:txBody>
          <a:bodyPr>
            <a:normAutofit fontScale="25000" lnSpcReduction="20000"/>
          </a:bodyPr>
          <a:lstStyle/>
          <a:p>
            <a:pPr marL="0" indent="0" algn="just">
              <a:buNone/>
            </a:pPr>
            <a:r>
              <a:rPr lang="en-US" sz="8000" dirty="0"/>
              <a:t>Techno-Aide is proud to manufacture the best positioning sponges available anywhere. Our Stealth Sponges exceed expectations in every respect. Their crowning virtue is that they do not appear in the final image, either through heavy ghosting or line artifacts. Prior to the introduction of our Stealth Sponges, coated positioning sponges always appeared as cloudy phantoms in even the best-produced X-ray. </a:t>
            </a:r>
            <a:r>
              <a:rPr lang="en-US" sz="8000" dirty="0" smtClean="0"/>
              <a:t>Our Stealth </a:t>
            </a:r>
            <a:r>
              <a:rPr lang="en-US" sz="8000" dirty="0"/>
              <a:t>Sponges </a:t>
            </a:r>
            <a:r>
              <a:rPr lang="en-US" sz="8000" dirty="0" smtClean="0"/>
              <a:t>unique </a:t>
            </a:r>
            <a:r>
              <a:rPr lang="en-US" sz="8000" dirty="0"/>
              <a:t>composition and corner-free design eliminates this </a:t>
            </a:r>
            <a:r>
              <a:rPr lang="en-US" sz="8000" dirty="0" smtClean="0"/>
              <a:t>problem when </a:t>
            </a:r>
            <a:r>
              <a:rPr lang="en-US" sz="8000" dirty="0"/>
              <a:t>the correct amount of radiation is used. When </a:t>
            </a:r>
            <a:r>
              <a:rPr lang="en-US" sz="8000" dirty="0" smtClean="0"/>
              <a:t>technologists </a:t>
            </a:r>
            <a:r>
              <a:rPr lang="en-US" sz="8000" dirty="0"/>
              <a:t>exceed industry standards of radiation, even the stealthiest sponge can make an appearance on the final image. After a client complaint, we tested it ourselves. Our tests confirmed the </a:t>
            </a:r>
            <a:r>
              <a:rPr lang="en-US" sz="8000" dirty="0" smtClean="0"/>
              <a:t>extensive research </a:t>
            </a:r>
            <a:r>
              <a:rPr lang="en-US" sz="8000" dirty="0"/>
              <a:t>we did when we originally created Stealth Sponges: They are almost invisible in standard diagnostic imaging operations, when industry standard levels of radiation are not exceeded</a:t>
            </a:r>
            <a:r>
              <a:rPr lang="en-US" sz="8000" dirty="0" smtClean="0"/>
              <a:t>.   </a:t>
            </a:r>
            <a:r>
              <a:rPr lang="en-US" sz="8000" dirty="0" smtClean="0">
                <a:solidFill>
                  <a:srgbClr val="FFFF00"/>
                </a:solidFill>
                <a:hlinkClick r:id="rId2"/>
              </a:rPr>
              <a:t>CLICK HERE </a:t>
            </a:r>
            <a:r>
              <a:rPr lang="en-US" sz="8000" dirty="0" smtClean="0"/>
              <a:t>to learn more about this…. </a:t>
            </a:r>
            <a:endParaRPr lang="en-US" sz="8000" dirty="0"/>
          </a:p>
          <a:p>
            <a:pPr marL="0" indent="0">
              <a:buNone/>
            </a:pPr>
            <a:r>
              <a:rPr lang="en-US" sz="2000" dirty="0"/>
              <a:t> </a:t>
            </a:r>
          </a:p>
        </p:txBody>
      </p:sp>
      <p:pic>
        <p:nvPicPr>
          <p:cNvPr id="8194" name="Picture 2" descr="C:\Users\tquirante.AECO\Pictures\JPEG\JPEG\YCAAsce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885762"/>
            <a:ext cx="2552452" cy="1701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tquirante.AECO\Pictures\Photos to FIX for WEB\sponges\StealthCoreFingerSpo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4909811"/>
            <a:ext cx="1275291" cy="170149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643223" y="5608161"/>
            <a:ext cx="762000" cy="2922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324600" y="5614435"/>
            <a:ext cx="762000" cy="2922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9000" y="5474901"/>
            <a:ext cx="1360436" cy="523220"/>
          </a:xfrm>
          <a:prstGeom prst="rect">
            <a:avLst/>
          </a:prstGeom>
          <a:noFill/>
        </p:spPr>
        <p:txBody>
          <a:bodyPr wrap="none" lIns="91440" tIns="45720" rIns="91440" bIns="45720">
            <a:spAutoFit/>
          </a:bodyPr>
          <a:lstStyle/>
          <a:p>
            <a:pPr algn="ctr"/>
            <a:r>
              <a:rPr lang="en-US"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Perfect!</a:t>
            </a:r>
            <a:endParaRPr lang="en-US"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965379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480</Words>
  <Application>Microsoft Office PowerPoint</Application>
  <PresentationFormat>On-screen Show (4:3)</PresentationFormat>
  <Paragraphs>35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Techno-Aide Coated &amp; Non-Coated  Sponges</vt:lpstr>
      <vt:lpstr>Non-Coated Sponges</vt:lpstr>
      <vt:lpstr>Coated Sponges</vt:lpstr>
      <vt:lpstr>Coated –vs-Non-Coated Sponges</vt:lpstr>
      <vt:lpstr>Stealth Sponges</vt:lpstr>
      <vt:lpstr>Stealth Sponges</vt:lpstr>
      <vt:lpstr>Stealth Cote Sponges</vt:lpstr>
      <vt:lpstr>Stealth Sponges</vt:lpstr>
      <vt:lpstr>DOSE CREEP</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J. Quirante</dc:creator>
  <cp:lastModifiedBy>Teresa J. Quirante</cp:lastModifiedBy>
  <cp:revision>17</cp:revision>
  <dcterms:created xsi:type="dcterms:W3CDTF">2016-10-31T14:13:50Z</dcterms:created>
  <dcterms:modified xsi:type="dcterms:W3CDTF">2016-10-31T17:37:52Z</dcterms:modified>
</cp:coreProperties>
</file>